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256" r:id="rId3"/>
    <p:sldId id="258" r:id="rId4"/>
    <p:sldId id="283" r:id="rId5"/>
    <p:sldId id="266" r:id="rId6"/>
    <p:sldId id="267" r:id="rId7"/>
    <p:sldId id="257" r:id="rId8"/>
    <p:sldId id="293" r:id="rId9"/>
    <p:sldId id="263" r:id="rId10"/>
    <p:sldId id="284" r:id="rId11"/>
    <p:sldId id="262" r:id="rId12"/>
    <p:sldId id="259" r:id="rId13"/>
    <p:sldId id="285" r:id="rId14"/>
    <p:sldId id="287" r:id="rId15"/>
    <p:sldId id="286" r:id="rId16"/>
    <p:sldId id="289" r:id="rId17"/>
    <p:sldId id="260" r:id="rId18"/>
    <p:sldId id="288" r:id="rId19"/>
    <p:sldId id="295" r:id="rId20"/>
    <p:sldId id="290" r:id="rId21"/>
    <p:sldId id="275" r:id="rId22"/>
    <p:sldId id="261" r:id="rId23"/>
    <p:sldId id="278" r:id="rId24"/>
    <p:sldId id="291" r:id="rId25"/>
    <p:sldId id="292" r:id="rId26"/>
    <p:sldId id="282" r:id="rId27"/>
    <p:sldId id="29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5" d="100"/>
          <a:sy n="105" d="100"/>
        </p:scale>
        <p:origin x="-3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61EB2-2582-5C40-A80E-F59B398015F1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00DCC-3306-DB40-9444-7B63044DE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6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54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dwell a little on each of these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2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60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15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0DCC-3306-DB40-9444-7B63044DE8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6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4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8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0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0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5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6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C4F1-CE66-AD4C-AE4B-5D455DDCD405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1B209-D292-9141-B6DB-5855ED7E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0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094" y="1095828"/>
            <a:ext cx="4172858" cy="1470025"/>
          </a:xfrm>
        </p:spPr>
        <p:txBody>
          <a:bodyPr>
            <a:noAutofit/>
          </a:bodyPr>
          <a:lstStyle/>
          <a:p>
            <a:r>
              <a:rPr lang="en-US" sz="9600" i="1" dirty="0" err="1" smtClean="0">
                <a:solidFill>
                  <a:srgbClr val="0000FF"/>
                </a:solidFill>
              </a:rPr>
              <a:t>Kolya</a:t>
            </a:r>
            <a:endParaRPr lang="en-US" sz="9600" i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4952" y="3728962"/>
            <a:ext cx="4959048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Nikolai </a:t>
            </a:r>
            <a:r>
              <a:rPr lang="en-US" sz="4000" dirty="0" err="1" smtClean="0">
                <a:solidFill>
                  <a:srgbClr val="0000FF"/>
                </a:solidFill>
              </a:rPr>
              <a:t>Semionovich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Kardashev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emembered by: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L. </a:t>
            </a:r>
            <a:r>
              <a:rPr lang="en-US" dirty="0" err="1" smtClean="0">
                <a:solidFill>
                  <a:schemeClr val="tx1"/>
                </a:solidFill>
              </a:rPr>
              <a:t>Fillippova</a:t>
            </a:r>
            <a:r>
              <a:rPr lang="en-US" dirty="0" smtClean="0">
                <a:solidFill>
                  <a:schemeClr val="tx1"/>
                </a:solidFill>
              </a:rPr>
              <a:t>, L. </a:t>
            </a:r>
            <a:r>
              <a:rPr lang="en-US" dirty="0" err="1" smtClean="0">
                <a:solidFill>
                  <a:schemeClr val="tx1"/>
                </a:solidFill>
              </a:rPr>
              <a:t>Gindilis</a:t>
            </a:r>
            <a:r>
              <a:rPr lang="en-US" dirty="0" smtClean="0">
                <a:solidFill>
                  <a:schemeClr val="tx1"/>
                </a:solidFill>
              </a:rPr>
              <a:t>, L. </a:t>
            </a:r>
            <a:r>
              <a:rPr lang="en-US" dirty="0" err="1" smtClean="0">
                <a:solidFill>
                  <a:schemeClr val="tx1"/>
                </a:solidFill>
              </a:rPr>
              <a:t>Gurvits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Yu. </a:t>
            </a:r>
            <a:r>
              <a:rPr lang="en-US" dirty="0" err="1" smtClean="0">
                <a:solidFill>
                  <a:schemeClr val="tx1"/>
                </a:solidFill>
              </a:rPr>
              <a:t>Kovalev</a:t>
            </a:r>
            <a:r>
              <a:rPr lang="en-US" dirty="0" smtClean="0">
                <a:solidFill>
                  <a:schemeClr val="tx1"/>
                </a:solidFill>
              </a:rPr>
              <a:t>, S. </a:t>
            </a:r>
            <a:r>
              <a:rPr lang="en-US" dirty="0" err="1" smtClean="0">
                <a:solidFill>
                  <a:schemeClr val="tx1"/>
                </a:solidFill>
              </a:rPr>
              <a:t>Likhachev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and V. Strelnitski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2" y="229809"/>
            <a:ext cx="4245429" cy="62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2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seminal </a:t>
            </a:r>
            <a:r>
              <a:rPr lang="en-US" b="1" u="sng" dirty="0" smtClean="0">
                <a:solidFill>
                  <a:srgbClr val="0000FF"/>
                </a:solidFill>
              </a:rPr>
              <a:t>196</a:t>
            </a:r>
            <a:r>
              <a:rPr lang="ru-RU" b="1" u="sng" dirty="0" smtClean="0">
                <a:solidFill>
                  <a:srgbClr val="0000FF"/>
                </a:solidFill>
              </a:rPr>
              <a:t>4 </a:t>
            </a:r>
            <a:r>
              <a:rPr lang="en-US" b="1" u="sng" dirty="0" smtClean="0">
                <a:solidFill>
                  <a:srgbClr val="0000FF"/>
                </a:solidFill>
              </a:rPr>
              <a:t> 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95" y="1021973"/>
            <a:ext cx="4913086" cy="50498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Classification of </a:t>
            </a:r>
            <a:r>
              <a:rPr lang="en-US" dirty="0" smtClean="0">
                <a:solidFill>
                  <a:srgbClr val="0000FF"/>
                </a:solidFill>
              </a:rPr>
              <a:t>civilizations based on energy consumption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Optimal </a:t>
            </a:r>
            <a:r>
              <a:rPr lang="en-US" dirty="0" smtClean="0">
                <a:solidFill>
                  <a:srgbClr val="0000FF"/>
                </a:solidFill>
              </a:rPr>
              <a:t>frequency range for search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Probable </a:t>
            </a:r>
            <a:r>
              <a:rPr lang="en-US" dirty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ptimal spectrum of an artificial </a:t>
            </a:r>
            <a:r>
              <a:rPr lang="en-US" dirty="0" smtClean="0">
                <a:solidFill>
                  <a:srgbClr val="0000FF"/>
                </a:solidFill>
              </a:rPr>
              <a:t>source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rate of information transmission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Civilizations of Type 2 and 3: Continuous, isotropic, broad-band signal transmission (unilateral cosmic broadcasting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Initiated the first Soviet CETI meeting where he presented these new results (1964).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35" y="1332972"/>
            <a:ext cx="3471379" cy="47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6" y="2330879"/>
            <a:ext cx="9766764" cy="4349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7538" y="3028461"/>
            <a:ext cx="286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pple Chancery"/>
                <a:cs typeface="Apple Chancery"/>
              </a:rPr>
              <a:t>Isaac Asimov</a:t>
            </a:r>
            <a:endParaRPr lang="en-US" sz="3600" dirty="0"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695" y="560345"/>
            <a:ext cx="7760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The CTA21 and CTA102 drama</a:t>
            </a:r>
            <a:endParaRPr lang="en-US" sz="48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3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9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RATAN 600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ratan-600-56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3" y="1282095"/>
            <a:ext cx="7966972" cy="52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9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238" y="274637"/>
            <a:ext cx="3846286" cy="4382029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RT-70 (</a:t>
            </a:r>
            <a:r>
              <a:rPr lang="en-US" sz="2400" dirty="0" err="1" smtClean="0">
                <a:solidFill>
                  <a:srgbClr val="0000FF"/>
                </a:solidFill>
              </a:rPr>
              <a:t>Evpatoria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Another RT-70, usable down to 1mm wavelength,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was being constructed on </a:t>
            </a:r>
            <a:r>
              <a:rPr lang="en-US" sz="2400" dirty="0" err="1" smtClean="0">
                <a:solidFill>
                  <a:srgbClr val="0000FF"/>
                </a:solidFill>
              </a:rPr>
              <a:t>Suffa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plato</a:t>
            </a:r>
            <a:r>
              <a:rPr lang="en-US" sz="2400" dirty="0" smtClean="0">
                <a:solidFill>
                  <a:srgbClr val="0000FF"/>
                </a:solidFill>
              </a:rPr>
              <a:t> (Uzbekistan) in 1980-s, under supervision of N. </a:t>
            </a:r>
            <a:r>
              <a:rPr lang="en-US" sz="2400" dirty="0" err="1" smtClean="0">
                <a:solidFill>
                  <a:srgbClr val="0000FF"/>
                </a:solidFill>
              </a:rPr>
              <a:t>Kardashev</a:t>
            </a:r>
            <a:r>
              <a:rPr lang="en-US" sz="2400" dirty="0" smtClean="0">
                <a:solidFill>
                  <a:srgbClr val="0000FF"/>
                </a:solidFill>
              </a:rPr>
              <a:t>. The project was not completed because of the break of the Soviet Union.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3" name="Picture 2" descr="RT70 Evpato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7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KRT-10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KRT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2389112"/>
            <a:ext cx="6985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10-m antenna of </a:t>
            </a:r>
            <a:r>
              <a:rPr lang="en-US" dirty="0" err="1" smtClean="0">
                <a:solidFill>
                  <a:srgbClr val="0000FF"/>
                </a:solidFill>
              </a:rPr>
              <a:t>RadioAstron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6" y="1206500"/>
            <a:ext cx="749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8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1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RadioAstron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meeting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October 2019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Радиоастрон митинг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543"/>
            <a:ext cx="9144000" cy="4445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366381" y="4027714"/>
            <a:ext cx="882952" cy="176590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29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0" descr="Paper2Fi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0" y="783443"/>
            <a:ext cx="3813120" cy="310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766080" y="1032589"/>
            <a:ext cx="167040" cy="41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9" rIns="82936" bIns="41469">
            <a:spAutoFit/>
          </a:bodyPr>
          <a:lstStyle>
            <a:lvl1pPr defTabSz="912813" eaLnBrk="0" hangingPunct="0">
              <a:defRPr sz="3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12813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12813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12813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12813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US" sz="2200" b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652389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407526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/>
              <a:t>Discovery of the scattering sub-structure</a:t>
            </a:r>
            <a:endParaRPr lang="en-US" b="0" i="1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077234"/>
            <a:ext cx="9144000" cy="51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391686" lvl="1" indent="-195843" algn="ctr" defTabSz="40752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endParaRPr lang="en-GB" u="sng">
              <a:solidFill>
                <a:srgbClr val="000080"/>
              </a:solidFill>
              <a:latin typeface="Tahoma" charset="0"/>
            </a:endParaRPr>
          </a:p>
          <a:p>
            <a:pPr marL="391686" lvl="1" indent="-195843" algn="ctr" defTabSz="40752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endParaRPr lang="en-GB" sz="2200" i="1" u="sng">
              <a:solidFill>
                <a:srgbClr val="000080"/>
              </a:solidFill>
              <a:latin typeface="Tahoma" charset="0"/>
            </a:endParaRPr>
          </a:p>
        </p:txBody>
      </p: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652321" y="1157881"/>
            <a:ext cx="1959840" cy="169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1600" dirty="0">
                <a:latin typeface="Arial" pitchFamily="34" charset="0"/>
              </a:rPr>
              <a:t>PSR 0329+25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1600" dirty="0" err="1">
                <a:latin typeface="Arial" pitchFamily="34" charset="0"/>
              </a:rPr>
              <a:t>RadioAstron</a:t>
            </a:r>
            <a:endParaRPr lang="en-US" sz="1600" dirty="0">
              <a:latin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endParaRPr lang="en-US" sz="1600" dirty="0">
              <a:latin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1600" dirty="0">
                <a:latin typeface="Arial" pitchFamily="34" charset="0"/>
              </a:rPr>
              <a:t>Scattering disk: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1600" dirty="0">
                <a:latin typeface="Arial" pitchFamily="34" charset="0"/>
              </a:rPr>
              <a:t>3.6 </a:t>
            </a:r>
            <a:r>
              <a:rPr lang="en-US" sz="1600" dirty="0" err="1">
                <a:latin typeface="Arial" pitchFamily="34" charset="0"/>
              </a:rPr>
              <a:t>mas</a:t>
            </a:r>
            <a:endParaRPr lang="en-US" sz="1600" dirty="0">
              <a:latin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endParaRPr lang="en-US" sz="1600" dirty="0">
              <a:latin typeface="Arial" pitchFamily="34" charset="0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1500" dirty="0"/>
              <a:t>Popov et al. (2017)</a:t>
            </a:r>
          </a:p>
        </p:txBody>
      </p:sp>
      <p:pic>
        <p:nvPicPr>
          <p:cNvPr id="2055" name="Picture 7" descr="SgrA_K_radplot_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20" y="783443"/>
            <a:ext cx="4723200" cy="322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Box 13"/>
          <p:cNvSpPr txBox="1">
            <a:spLocks noChangeArrowheads="1"/>
          </p:cNvSpPr>
          <p:nvPr/>
        </p:nvSpPr>
        <p:spPr bwMode="auto">
          <a:xfrm>
            <a:off x="4809967" y="3168332"/>
            <a:ext cx="1673988" cy="3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 sz="3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500" b="0">
                <a:solidFill>
                  <a:schemeClr val="tx1"/>
                </a:solidFill>
              </a:rPr>
              <a:t>Gwinn et al. (2014)</a:t>
            </a:r>
          </a:p>
        </p:txBody>
      </p:sp>
      <p:pic>
        <p:nvPicPr>
          <p:cNvPr id="2057" name="Рисунок 7" descr="johnson_substructure-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8124" r="48792" b="53439"/>
          <a:stretch>
            <a:fillRect/>
          </a:stretch>
        </p:blipFill>
        <p:spPr bwMode="auto">
          <a:xfrm>
            <a:off x="6009121" y="4078509"/>
            <a:ext cx="3134880" cy="277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4343496"/>
            <a:ext cx="6009120" cy="2148937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 A tool to probe turbulent interstellar medium.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 Must be taken into account by RadioAstron and Event Horizon Telescope.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 A new promising tool to reconstruct the background source true image.</a:t>
            </a:r>
          </a:p>
        </p:txBody>
      </p:sp>
      <p:sp>
        <p:nvSpPr>
          <p:cNvPr id="2059" name="TextBox 10"/>
          <p:cNvSpPr txBox="1">
            <a:spLocks noChangeArrowheads="1"/>
          </p:cNvSpPr>
          <p:nvPr/>
        </p:nvSpPr>
        <p:spPr bwMode="auto">
          <a:xfrm>
            <a:off x="2946165" y="910176"/>
            <a:ext cx="862712" cy="3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 sz="3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600" b="0">
                <a:solidFill>
                  <a:schemeClr val="tx1"/>
                </a:solidFill>
              </a:rPr>
              <a:t>0.3 GHz</a:t>
            </a:r>
          </a:p>
        </p:txBody>
      </p:sp>
      <p:sp>
        <p:nvSpPr>
          <p:cNvPr id="2060" name="Rounded Rectangle 9"/>
          <p:cNvSpPr>
            <a:spLocks noChangeArrowheads="1"/>
          </p:cNvSpPr>
          <p:nvPr/>
        </p:nvSpPr>
        <p:spPr bwMode="auto">
          <a:xfrm>
            <a:off x="2710080" y="1535202"/>
            <a:ext cx="1234080" cy="885693"/>
          </a:xfrm>
          <a:prstGeom prst="roundRect">
            <a:avLst>
              <a:gd name="adj" fmla="val 16667"/>
            </a:avLst>
          </a:prstGeom>
          <a:solidFill>
            <a:srgbClr val="FFD1D1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887053" indent="-178563" algn="ctr" defTabSz="36864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ru-RU"/>
          </a:p>
        </p:txBody>
      </p:sp>
      <p:sp>
        <p:nvSpPr>
          <p:cNvPr id="2061" name="TextBox 12"/>
          <p:cNvSpPr txBox="1">
            <a:spLocks noChangeArrowheads="1"/>
          </p:cNvSpPr>
          <p:nvPr/>
        </p:nvSpPr>
        <p:spPr bwMode="auto">
          <a:xfrm>
            <a:off x="8406720" y="6522446"/>
            <a:ext cx="737280" cy="33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 sz="3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0">
                <a:latin typeface="Arial" charset="0"/>
              </a:rPr>
              <a:t>Model</a:t>
            </a:r>
            <a:endParaRPr lang="ru-RU" sz="16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0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rdashe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09" y="171450"/>
            <a:ext cx="534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Millimetron</a:t>
            </a:r>
            <a:r>
              <a:rPr lang="en-US" u="sng" dirty="0" smtClean="0">
                <a:solidFill>
                  <a:srgbClr val="0000FF"/>
                </a:solidFill>
              </a:rPr>
              <a:t> (2026?)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100"/>
            <a:ext cx="9144000" cy="321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5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0"/>
            <a:ext cx="893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0" y="1112762"/>
            <a:ext cx="8934071" cy="6691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099" y="697263"/>
            <a:ext cx="869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Model of universes in the Multiverse – without and with wormholes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7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Contributions to SETI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Kardashev</a:t>
            </a:r>
            <a:r>
              <a:rPr lang="en-US" dirty="0" smtClean="0">
                <a:solidFill>
                  <a:srgbClr val="0000FF"/>
                </a:solidFill>
              </a:rPr>
              <a:t> Scale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Optimal frequency domain for search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Probable spectrum of an artificial source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Criteria of artificiality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Several sky surveys at cm and </a:t>
            </a:r>
            <a:r>
              <a:rPr lang="en-US" dirty="0" err="1" smtClean="0">
                <a:solidFill>
                  <a:srgbClr val="0000FF"/>
                </a:solidFill>
              </a:rPr>
              <a:t>dm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wavelengths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Development of facilities for observational astrophysics </a:t>
            </a:r>
            <a:r>
              <a:rPr lang="en-US" dirty="0" smtClean="0">
                <a:solidFill>
                  <a:srgbClr val="FF0000"/>
                </a:solidFill>
              </a:rPr>
              <a:t>and SETI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Contributions to Astrophysics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Radio Recombination Lines </a:t>
            </a:r>
            <a:r>
              <a:rPr lang="en-US" dirty="0" smtClean="0">
                <a:solidFill>
                  <a:srgbClr val="0000FF"/>
                </a:solidFill>
              </a:rPr>
              <a:t>(“</a:t>
            </a:r>
            <a:r>
              <a:rPr lang="en-US" dirty="0" err="1" smtClean="0">
                <a:solidFill>
                  <a:srgbClr val="0000FF"/>
                </a:solidFill>
              </a:rPr>
              <a:t>Kardashev</a:t>
            </a:r>
            <a:r>
              <a:rPr lang="en-US" dirty="0" smtClean="0">
                <a:solidFill>
                  <a:srgbClr val="0000FF"/>
                </a:solidFill>
              </a:rPr>
              <a:t> Lines”)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Theory of evolution of radio sources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Prediction of a neutron star in the center of Crab (before the discovery of pulsars)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VLBI (together with </a:t>
            </a:r>
            <a:r>
              <a:rPr lang="en-US" dirty="0" err="1" smtClean="0">
                <a:solidFill>
                  <a:srgbClr val="0000FF"/>
                </a:solidFill>
              </a:rPr>
              <a:t>Matveenko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dirty="0" err="1" smtClean="0">
                <a:solidFill>
                  <a:srgbClr val="0000FF"/>
                </a:solidFill>
              </a:rPr>
              <a:t>Sholomitsky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 pioneer and leader of Space Radio Astronomy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Contribution to cosmology (together with </a:t>
            </a:r>
            <a:r>
              <a:rPr lang="en-US" dirty="0" err="1">
                <a:solidFill>
                  <a:srgbClr val="0000FF"/>
                </a:solidFill>
              </a:rPr>
              <a:t>I.D.Novikov</a:t>
            </a:r>
            <a:r>
              <a:rPr lang="en-US" dirty="0">
                <a:solidFill>
                  <a:srgbClr val="0000FF"/>
                </a:solidFill>
              </a:rPr>
              <a:t>), in particular, the possibility of </a:t>
            </a:r>
            <a:r>
              <a:rPr lang="en-US" dirty="0" smtClean="0">
                <a:solidFill>
                  <a:srgbClr val="0000FF"/>
                </a:solidFill>
              </a:rPr>
              <a:t>wormholes between universes in the Multiverse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4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минута молчания\слайды\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4708" y="0"/>
            <a:ext cx="54039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notions of morals and good are universal, like the Pythagoras theorem. </a:t>
            </a:r>
            <a:r>
              <a:rPr lang="en-US" sz="2400" dirty="0" smtClean="0">
                <a:solidFill>
                  <a:srgbClr val="FFFF00"/>
                </a:solidFill>
              </a:rPr>
              <a:t>Civilizations </a:t>
            </a:r>
            <a:r>
              <a:rPr lang="en-US" sz="2400" dirty="0">
                <a:solidFill>
                  <a:srgbClr val="FFFF00"/>
                </a:solidFill>
              </a:rPr>
              <a:t>do not survive, if they behave otherwise.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</a:t>
            </a:r>
            <a:r>
              <a:rPr lang="en-US" sz="2400" dirty="0" smtClean="0">
                <a:solidFill>
                  <a:srgbClr val="FFFF00"/>
                </a:solidFill>
              </a:rPr>
              <a:t>                    </a:t>
            </a:r>
            <a:r>
              <a:rPr lang="en-US" sz="2400" i="1" dirty="0" err="1" smtClean="0">
                <a:solidFill>
                  <a:srgbClr val="FFFF00"/>
                </a:solidFill>
              </a:rPr>
              <a:t>Nikolay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Kardashev</a:t>
            </a:r>
            <a:endParaRPr lang="en-US" sz="2400" i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Kardashev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51" y="2049954"/>
            <a:ext cx="1805430" cy="23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4094" y="1095828"/>
            <a:ext cx="4172858" cy="1470025"/>
          </a:xfrm>
        </p:spPr>
        <p:txBody>
          <a:bodyPr>
            <a:noAutofit/>
          </a:bodyPr>
          <a:lstStyle/>
          <a:p>
            <a:r>
              <a:rPr lang="en-US" sz="9600" i="1" dirty="0" err="1" smtClean="0">
                <a:solidFill>
                  <a:srgbClr val="0000FF"/>
                </a:solidFill>
              </a:rPr>
              <a:t>Kolya</a:t>
            </a:r>
            <a:endParaRPr lang="en-US" sz="9600" i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4952" y="3728962"/>
            <a:ext cx="4959048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Nikolai </a:t>
            </a:r>
            <a:r>
              <a:rPr lang="en-US" sz="4000" dirty="0" err="1" smtClean="0">
                <a:solidFill>
                  <a:srgbClr val="0000FF"/>
                </a:solidFill>
              </a:rPr>
              <a:t>Semionovich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Kardashev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emembered by: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L. </a:t>
            </a:r>
            <a:r>
              <a:rPr lang="en-US" dirty="0" err="1" smtClean="0">
                <a:solidFill>
                  <a:schemeClr val="tx1"/>
                </a:solidFill>
              </a:rPr>
              <a:t>Fillippova</a:t>
            </a:r>
            <a:r>
              <a:rPr lang="en-US" dirty="0" smtClean="0">
                <a:solidFill>
                  <a:schemeClr val="tx1"/>
                </a:solidFill>
              </a:rPr>
              <a:t>, L. </a:t>
            </a:r>
            <a:r>
              <a:rPr lang="en-US" dirty="0" err="1" smtClean="0">
                <a:solidFill>
                  <a:schemeClr val="tx1"/>
                </a:solidFill>
              </a:rPr>
              <a:t>Gindilis</a:t>
            </a:r>
            <a:r>
              <a:rPr lang="en-US" dirty="0" smtClean="0">
                <a:solidFill>
                  <a:schemeClr val="tx1"/>
                </a:solidFill>
              </a:rPr>
              <a:t>, L. </a:t>
            </a:r>
            <a:r>
              <a:rPr lang="en-US" dirty="0" err="1" smtClean="0">
                <a:solidFill>
                  <a:schemeClr val="tx1"/>
                </a:solidFill>
              </a:rPr>
              <a:t>Gurvits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Yu. </a:t>
            </a:r>
            <a:r>
              <a:rPr lang="en-US" dirty="0" err="1" smtClean="0">
                <a:solidFill>
                  <a:schemeClr val="tx1"/>
                </a:solidFill>
              </a:rPr>
              <a:t>Kovalev</a:t>
            </a:r>
            <a:r>
              <a:rPr lang="en-US" dirty="0" smtClean="0">
                <a:solidFill>
                  <a:schemeClr val="tx1"/>
                </a:solidFill>
              </a:rPr>
              <a:t>, S. </a:t>
            </a:r>
            <a:r>
              <a:rPr lang="en-US" dirty="0" err="1" smtClean="0">
                <a:solidFill>
                  <a:schemeClr val="tx1"/>
                </a:solidFill>
              </a:rPr>
              <a:t>Likhachev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and V. Strelnitski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52" y="229809"/>
            <a:ext cx="4245429" cy="62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14" y="2067840"/>
            <a:ext cx="4862286" cy="3574608"/>
          </a:xfrm>
          <a:prstGeom prst="rect">
            <a:avLst/>
          </a:prstGeom>
        </p:spPr>
      </p:pic>
      <p:pic>
        <p:nvPicPr>
          <p:cNvPr id="4" name="Picture 3" descr="sklovsk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6" y="1112568"/>
            <a:ext cx="3923509" cy="2942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63810" y="1390952"/>
            <a:ext cx="3297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N.S. </a:t>
            </a:r>
            <a:r>
              <a:rPr lang="en-US" sz="2000" dirty="0" err="1" smtClean="0">
                <a:solidFill>
                  <a:srgbClr val="0000FF"/>
                </a:solidFill>
              </a:rPr>
              <a:t>Kardashev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(end of 1950s)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0475" y="4055199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I.S. </a:t>
            </a:r>
            <a:r>
              <a:rPr lang="en-US" sz="2000" dirty="0" err="1" smtClean="0">
                <a:solidFill>
                  <a:srgbClr val="0000FF"/>
                </a:solidFill>
              </a:rPr>
              <a:t>Shklovsky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4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An outstanding </a:t>
            </a:r>
            <a:r>
              <a:rPr lang="en-US" i="1" u="sng" dirty="0" smtClean="0">
                <a:solidFill>
                  <a:srgbClr val="0000FF"/>
                </a:solidFill>
              </a:rPr>
              <a:t>Communicator</a:t>
            </a:r>
            <a:endParaRPr lang="en-US" i="1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238942" cy="4525963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Communication</a:t>
            </a:r>
            <a:r>
              <a:rPr lang="en-US" dirty="0" smtClean="0">
                <a:solidFill>
                  <a:srgbClr val="0000FF"/>
                </a:solidFill>
              </a:rPr>
              <a:t> is an inherent property of </a:t>
            </a:r>
            <a:r>
              <a:rPr lang="en-US" i="1" dirty="0" smtClean="0">
                <a:solidFill>
                  <a:srgbClr val="0000FF"/>
                </a:solidFill>
              </a:rPr>
              <a:t>Intelligence</a:t>
            </a:r>
            <a:r>
              <a:rPr lang="en-US" dirty="0">
                <a:solidFill>
                  <a:srgbClr val="0000FF"/>
                </a:solidFill>
              </a:rPr>
              <a:t>; </a:t>
            </a:r>
            <a:r>
              <a:rPr lang="en-US" dirty="0" smtClean="0">
                <a:solidFill>
                  <a:srgbClr val="0000FF"/>
                </a:solidFill>
              </a:rPr>
              <a:t>CETI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CTI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Communication </a:t>
            </a:r>
            <a:r>
              <a:rPr lang="en-US" dirty="0" smtClean="0">
                <a:solidFill>
                  <a:srgbClr val="0000FF"/>
                </a:solidFill>
              </a:rPr>
              <a:t>with colleagues </a:t>
            </a:r>
            <a:r>
              <a:rPr lang="en-US" dirty="0" smtClean="0">
                <a:solidFill>
                  <a:srgbClr val="0000FF"/>
                </a:solidFill>
              </a:rPr>
              <a:t>(seminars, conferences, publications)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Communication </a:t>
            </a:r>
            <a:r>
              <a:rPr lang="en-US" dirty="0">
                <a:solidFill>
                  <a:srgbClr val="0000FF"/>
                </a:solidFill>
              </a:rPr>
              <a:t>with advisor </a:t>
            </a:r>
            <a:r>
              <a:rPr lang="en-US" dirty="0" smtClean="0">
                <a:solidFill>
                  <a:srgbClr val="0000FF"/>
                </a:solidFill>
              </a:rPr>
              <a:t>(Prof. </a:t>
            </a:r>
            <a:r>
              <a:rPr lang="en-US" dirty="0" err="1" smtClean="0">
                <a:solidFill>
                  <a:srgbClr val="0000FF"/>
                </a:solidFill>
              </a:rPr>
              <a:t>Shklovsky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81000"/>
            <a:ext cx="3487057" cy="551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7334" y="2116666"/>
            <a:ext cx="4354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Carl Sagan, with whom </a:t>
            </a:r>
            <a:r>
              <a:rPr lang="en-US" sz="2400" dirty="0" smtClean="0">
                <a:solidFill>
                  <a:srgbClr val="0000FF"/>
                </a:solidFill>
              </a:rPr>
              <a:t>Nikolai </a:t>
            </a:r>
            <a:r>
              <a:rPr lang="en-US" sz="2400" dirty="0" err="1" smtClean="0">
                <a:solidFill>
                  <a:srgbClr val="0000FF"/>
                </a:solidFill>
              </a:rPr>
              <a:t>Kardashev</a:t>
            </a:r>
            <a:r>
              <a:rPr lang="en-US" sz="2400" dirty="0" smtClean="0">
                <a:solidFill>
                  <a:srgbClr val="0000FF"/>
                </a:solidFill>
              </a:rPr>
              <a:t> discussed </a:t>
            </a:r>
            <a:r>
              <a:rPr lang="en-US" sz="2400" dirty="0">
                <a:solidFill>
                  <a:srgbClr val="0000FF"/>
                </a:solidFill>
              </a:rPr>
              <a:t>at the end of </a:t>
            </a:r>
            <a:r>
              <a:rPr lang="en-US" sz="2400" dirty="0" smtClean="0">
                <a:solidFill>
                  <a:srgbClr val="0000FF"/>
                </a:solidFill>
              </a:rPr>
              <a:t>1960s the </a:t>
            </a:r>
            <a:r>
              <a:rPr lang="en-US" sz="2400" dirty="0" smtClean="0">
                <a:solidFill>
                  <a:srgbClr val="0000FF"/>
                </a:solidFill>
              </a:rPr>
              <a:t>plan of the historic </a:t>
            </a:r>
            <a:r>
              <a:rPr lang="en-US" sz="2400" dirty="0" smtClean="0">
                <a:solidFill>
                  <a:srgbClr val="0000FF"/>
                </a:solidFill>
              </a:rPr>
              <a:t>first Soviet</a:t>
            </a:r>
            <a:r>
              <a:rPr lang="en-US" sz="2400" dirty="0" smtClean="0">
                <a:solidFill>
                  <a:srgbClr val="0000FF"/>
                </a:solidFill>
              </a:rPr>
              <a:t>-American </a:t>
            </a:r>
            <a:r>
              <a:rPr lang="en-US" sz="2400" dirty="0" smtClean="0">
                <a:solidFill>
                  <a:srgbClr val="0000FF"/>
                </a:solidFill>
              </a:rPr>
              <a:t>symposium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on CETI/</a:t>
            </a:r>
            <a:r>
              <a:rPr lang="en-US" sz="2400" dirty="0">
                <a:solidFill>
                  <a:srgbClr val="0000FF"/>
                </a:solidFill>
              </a:rPr>
              <a:t>SETI (</a:t>
            </a:r>
            <a:r>
              <a:rPr lang="en-US" sz="2400" dirty="0" err="1">
                <a:solidFill>
                  <a:srgbClr val="0000FF"/>
                </a:solidFill>
              </a:rPr>
              <a:t>Byurakan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1971)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56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0" y="1075369"/>
            <a:ext cx="7533265" cy="578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7237" y="121262"/>
            <a:ext cx="6386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00FF"/>
                </a:solidFill>
              </a:rPr>
              <a:t>Soviet-American meeting on CETI/SETI</a:t>
            </a:r>
          </a:p>
          <a:p>
            <a:pPr algn="ctr"/>
            <a:r>
              <a:rPr lang="en-US" sz="2800" u="sng" dirty="0" err="1" smtClean="0">
                <a:solidFill>
                  <a:srgbClr val="0000FF"/>
                </a:solidFill>
              </a:rPr>
              <a:t>Byurakan</a:t>
            </a:r>
            <a:r>
              <a:rPr lang="en-US" sz="2800" u="sng" dirty="0" smtClean="0">
                <a:solidFill>
                  <a:srgbClr val="0000FF"/>
                </a:solidFill>
              </a:rPr>
              <a:t>, 1971</a:t>
            </a:r>
            <a:endParaRPr lang="en-US" sz="28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8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49905"/>
            <a:ext cx="9234940" cy="6108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1238" y="223503"/>
            <a:ext cx="66249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With Freeman Dyson (</a:t>
            </a:r>
            <a:r>
              <a:rPr lang="en-US" sz="3200" dirty="0" err="1" smtClean="0">
                <a:solidFill>
                  <a:srgbClr val="0000FF"/>
                </a:solidFill>
              </a:rPr>
              <a:t>Byurakan</a:t>
            </a:r>
            <a:r>
              <a:rPr lang="en-US" sz="3200" dirty="0" smtClean="0">
                <a:solidFill>
                  <a:srgbClr val="0000FF"/>
                </a:solidFill>
              </a:rPr>
              <a:t>, 1971)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1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237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4917" y="2451759"/>
            <a:ext cx="2249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Moscow, GAISH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COSPAR 2014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6952" y="4608284"/>
            <a:ext cx="6669915" cy="1548192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“The presumption of </a:t>
            </a:r>
            <a:r>
              <a:rPr lang="en-US" sz="2000" dirty="0" err="1" smtClean="0">
                <a:solidFill>
                  <a:srgbClr val="0000FF"/>
                </a:solidFill>
              </a:rPr>
              <a:t>naturality</a:t>
            </a:r>
            <a:r>
              <a:rPr lang="en-US" sz="2000" dirty="0" smtClean="0">
                <a:solidFill>
                  <a:srgbClr val="0000FF"/>
                </a:solidFill>
              </a:rPr>
              <a:t> of every astronomical object</a:t>
            </a:r>
            <a:r>
              <a:rPr lang="is-IS" sz="2000" dirty="0" smtClean="0">
                <a:solidFill>
                  <a:srgbClr val="0000FF"/>
                </a:solidFill>
              </a:rPr>
              <a:t>… is coercion o</a:t>
            </a:r>
            <a:r>
              <a:rPr lang="en-US" sz="2000" dirty="0" err="1" smtClean="0">
                <a:solidFill>
                  <a:srgbClr val="0000FF"/>
                </a:solidFill>
              </a:rPr>
              <a:t>ver</a:t>
            </a:r>
            <a:r>
              <a:rPr lang="is-IS" sz="2000" dirty="0" smtClean="0">
                <a:solidFill>
                  <a:srgbClr val="0000FF"/>
                </a:solidFill>
              </a:rPr>
              <a:t> creativity. Each scientist has the right to work within the framework of their </a:t>
            </a:r>
            <a:r>
              <a:rPr lang="en-US" sz="2000" dirty="0" smtClean="0">
                <a:solidFill>
                  <a:srgbClr val="0000FF"/>
                </a:solidFill>
              </a:rPr>
              <a:t>belief system and intuition.</a:t>
            </a:r>
            <a:r>
              <a:rPr lang="en-US" sz="2000" dirty="0" smtClean="0">
                <a:solidFill>
                  <a:srgbClr val="0000FF"/>
                </a:solidFill>
              </a:rPr>
              <a:t>”</a:t>
            </a:r>
            <a:endParaRPr lang="en-US" sz="2000" dirty="0">
              <a:solidFill>
                <a:srgbClr val="0000FF"/>
              </a:solidFill>
            </a:endParaRPr>
          </a:p>
          <a:p>
            <a:pPr algn="l"/>
            <a:r>
              <a:rPr lang="en-US" sz="2000" i="1" dirty="0">
                <a:solidFill>
                  <a:srgbClr val="0000FF"/>
                </a:solidFill>
              </a:rPr>
              <a:t>	</a:t>
            </a:r>
            <a:r>
              <a:rPr lang="en-US" sz="2000" i="1" dirty="0" smtClean="0">
                <a:solidFill>
                  <a:srgbClr val="0000FF"/>
                </a:solidFill>
              </a:rPr>
              <a:t>						</a:t>
            </a:r>
            <a:r>
              <a:rPr lang="en-US" sz="2000" i="1" dirty="0" err="1" smtClean="0">
                <a:solidFill>
                  <a:srgbClr val="0000FF"/>
                </a:solidFill>
              </a:rPr>
              <a:t>N.S.Kardashev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(1979)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0572" y="2673217"/>
            <a:ext cx="5012836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“</a:t>
            </a:r>
            <a:r>
              <a:rPr lang="en-US" sz="2000" i="1" dirty="0" smtClean="0">
                <a:solidFill>
                  <a:srgbClr val="0000FF"/>
                </a:solidFill>
              </a:rPr>
              <a:t>Amicus Plato, </a:t>
            </a:r>
            <a:r>
              <a:rPr lang="en-US" sz="2000" i="1" dirty="0" err="1" smtClean="0">
                <a:solidFill>
                  <a:srgbClr val="0000FF"/>
                </a:solidFill>
              </a:rPr>
              <a:t>sed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magis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amica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veritas</a:t>
            </a:r>
            <a:r>
              <a:rPr lang="en-US" sz="2000" dirty="0" smtClean="0">
                <a:solidFill>
                  <a:srgbClr val="0000FF"/>
                </a:solidFill>
              </a:rPr>
              <a:t>.”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(“Plato is my friend, but truth is more friend.”)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	</a:t>
            </a:r>
            <a:r>
              <a:rPr lang="en-US" sz="2000" dirty="0" smtClean="0">
                <a:solidFill>
                  <a:srgbClr val="0000FF"/>
                </a:solidFill>
              </a:rPr>
              <a:t>				</a:t>
            </a:r>
            <a:r>
              <a:rPr lang="en-US" sz="2000" i="1" dirty="0" smtClean="0">
                <a:solidFill>
                  <a:srgbClr val="0000FF"/>
                </a:solidFill>
              </a:rPr>
              <a:t>Plato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(4</a:t>
            </a:r>
            <a:r>
              <a:rPr lang="en-US" sz="2000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dirty="0" smtClean="0">
                <a:solidFill>
                  <a:srgbClr val="0000FF"/>
                </a:solidFill>
              </a:rPr>
              <a:t> c. BC)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9238" y="495905"/>
            <a:ext cx="6887629" cy="13849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“Any phenomenon should not be declared artificial before all the natural explanations have been completely exhausted.” </a:t>
            </a:r>
            <a:endParaRPr lang="ru-RU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		</a:t>
            </a:r>
            <a:r>
              <a:rPr lang="en-US" sz="2000" i="1" dirty="0" smtClean="0">
                <a:solidFill>
                  <a:srgbClr val="0000FF"/>
                </a:solidFill>
              </a:rPr>
              <a:t>I.S. </a:t>
            </a:r>
            <a:r>
              <a:rPr lang="en-US" sz="2000" i="1" dirty="0" err="1" smtClean="0">
                <a:solidFill>
                  <a:srgbClr val="0000FF"/>
                </a:solidFill>
              </a:rPr>
              <a:t>Shklovsky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(1971</a:t>
            </a:r>
            <a:r>
              <a:rPr lang="en-US" sz="2000" i="1" dirty="0" smtClean="0">
                <a:solidFill>
                  <a:srgbClr val="0000FF"/>
                </a:solidFill>
              </a:rPr>
              <a:t>; </a:t>
            </a:r>
            <a:r>
              <a:rPr lang="en-US" sz="2000" dirty="0" smtClean="0">
                <a:solidFill>
                  <a:srgbClr val="0000FF"/>
                </a:solidFill>
              </a:rPr>
              <a:t>“Presumption </a:t>
            </a:r>
            <a:r>
              <a:rPr lang="en-US" sz="2000" dirty="0">
                <a:solidFill>
                  <a:srgbClr val="0000FF"/>
                </a:solidFill>
              </a:rPr>
              <a:t>of </a:t>
            </a:r>
            <a:r>
              <a:rPr lang="en-US" sz="2000" dirty="0" err="1" smtClean="0">
                <a:solidFill>
                  <a:srgbClr val="0000FF"/>
                </a:solidFill>
              </a:rPr>
              <a:t>naturality</a:t>
            </a:r>
            <a:r>
              <a:rPr lang="en-US" sz="2000" dirty="0" smtClean="0">
                <a:solidFill>
                  <a:srgbClr val="0000FF"/>
                </a:solidFill>
              </a:rPr>
              <a:t>”) </a:t>
            </a:r>
            <a:endParaRPr lang="ru-RU" sz="2000" dirty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sklov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" y="338667"/>
            <a:ext cx="2185207" cy="1638905"/>
          </a:xfrm>
          <a:prstGeom prst="rect">
            <a:avLst/>
          </a:prstGeom>
        </p:spPr>
      </p:pic>
      <p:pic>
        <p:nvPicPr>
          <p:cNvPr id="6" name="Picture 5" descr="Pla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6" y="2146904"/>
            <a:ext cx="1278063" cy="1917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667" y="4608284"/>
            <a:ext cx="2396158" cy="1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13148</TotalTime>
  <Words>560</Words>
  <Application>Microsoft Macintosh PowerPoint</Application>
  <PresentationFormat>On-screen Show (4:3)</PresentationFormat>
  <Paragraphs>85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Kolya</vt:lpstr>
      <vt:lpstr>PowerPoint Presentation</vt:lpstr>
      <vt:lpstr>PowerPoint Presentation</vt:lpstr>
      <vt:lpstr>An outstanding Communicator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seminal 1964  </vt:lpstr>
      <vt:lpstr>PowerPoint Presentation</vt:lpstr>
      <vt:lpstr>PowerPoint Presentation</vt:lpstr>
      <vt:lpstr>RATAN 600</vt:lpstr>
      <vt:lpstr>RT-70 (Evpatoria)  Another RT-70, usable down to 1mm wavelength, was being constructed on Suffa plato (Uzbekistan) in 1980-s, under supervision of N. Kardashev. The project was not completed because of the break of the Soviet Union. </vt:lpstr>
      <vt:lpstr>KRT-10</vt:lpstr>
      <vt:lpstr>The 10-m antenna of RadioAstron</vt:lpstr>
      <vt:lpstr>PowerPoint Presentation</vt:lpstr>
      <vt:lpstr>RadioAstron meeting  October 2019</vt:lpstr>
      <vt:lpstr>PowerPoint Presentation</vt:lpstr>
      <vt:lpstr>Millimetron (2026?)</vt:lpstr>
      <vt:lpstr>PowerPoint Presentation</vt:lpstr>
      <vt:lpstr>PowerPoint Presentation</vt:lpstr>
      <vt:lpstr>PowerPoint Presentation</vt:lpstr>
      <vt:lpstr>Contributions to SETI</vt:lpstr>
      <vt:lpstr>Contributions to Astrophysics</vt:lpstr>
      <vt:lpstr>PowerPoint Presentation</vt:lpstr>
      <vt:lpstr>Kolya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Strelnitski</dc:creator>
  <cp:lastModifiedBy>Vladimir Strelnitski</cp:lastModifiedBy>
  <cp:revision>102</cp:revision>
  <dcterms:created xsi:type="dcterms:W3CDTF">2019-09-17T00:58:25Z</dcterms:created>
  <dcterms:modified xsi:type="dcterms:W3CDTF">2019-10-23T02:39:55Z</dcterms:modified>
</cp:coreProperties>
</file>